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66" r:id="rId3"/>
    <p:sldId id="263" r:id="rId4"/>
    <p:sldId id="279" r:id="rId5"/>
    <p:sldId id="264" r:id="rId6"/>
    <p:sldId id="268" r:id="rId7"/>
    <p:sldId id="282" r:id="rId8"/>
    <p:sldId id="281" r:id="rId9"/>
    <p:sldId id="284" r:id="rId10"/>
    <p:sldId id="283" r:id="rId11"/>
    <p:sldId id="288" r:id="rId12"/>
    <p:sldId id="287" r:id="rId13"/>
    <p:sldId id="289" r:id="rId14"/>
    <p:sldId id="286" r:id="rId15"/>
    <p:sldId id="293" r:id="rId16"/>
    <p:sldId id="290" r:id="rId17"/>
    <p:sldId id="285" r:id="rId18"/>
    <p:sldId id="280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77"/>
  </p:normalViewPr>
  <p:slideViewPr>
    <p:cSldViewPr snapToGrid="0" snapToObjects="1">
      <p:cViewPr varScale="1">
        <p:scale>
          <a:sx n="76" d="100"/>
          <a:sy n="76" d="100"/>
        </p:scale>
        <p:origin x="21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6C183D-7172-453D-AF66-A9EE520CED90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88CC883-F01D-4FB0-89B2-1F7336C7C6B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/>
            <a:t>1. Votre entreprise : contexte et besoins</a:t>
          </a:r>
          <a:endParaRPr lang="en-US"/>
        </a:p>
      </dgm:t>
    </dgm:pt>
    <dgm:pt modelId="{BE213979-98C4-4195-8907-023967DF4CEA}" type="parTrans" cxnId="{FD867DCC-2349-4261-9E75-903175B8D771}">
      <dgm:prSet/>
      <dgm:spPr/>
      <dgm:t>
        <a:bodyPr/>
        <a:lstStyle/>
        <a:p>
          <a:endParaRPr lang="en-US"/>
        </a:p>
      </dgm:t>
    </dgm:pt>
    <dgm:pt modelId="{C4A7D2A2-5751-4951-A51D-F3A73DA57EC3}" type="sibTrans" cxnId="{FD867DCC-2349-4261-9E75-903175B8D771}">
      <dgm:prSet/>
      <dgm:spPr/>
      <dgm:t>
        <a:bodyPr/>
        <a:lstStyle/>
        <a:p>
          <a:endParaRPr lang="en-US"/>
        </a:p>
      </dgm:t>
    </dgm:pt>
    <dgm:pt modelId="{750AF701-9ADC-41B1-ABA3-FC89373A478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/>
            <a:t>2. Solution fonctionnelle proposée</a:t>
          </a:r>
          <a:endParaRPr lang="en-US" dirty="0"/>
        </a:p>
      </dgm:t>
    </dgm:pt>
    <dgm:pt modelId="{27186B63-00B4-4FCA-8DC4-EC3F1C792F20}" type="parTrans" cxnId="{68393401-DAC2-466D-9856-B2C4CA3472C7}">
      <dgm:prSet/>
      <dgm:spPr/>
      <dgm:t>
        <a:bodyPr/>
        <a:lstStyle/>
        <a:p>
          <a:endParaRPr lang="en-US"/>
        </a:p>
      </dgm:t>
    </dgm:pt>
    <dgm:pt modelId="{B45AD2AA-8DEA-42B6-9E45-619A764F761C}" type="sibTrans" cxnId="{68393401-DAC2-466D-9856-B2C4CA3472C7}">
      <dgm:prSet/>
      <dgm:spPr/>
      <dgm:t>
        <a:bodyPr/>
        <a:lstStyle/>
        <a:p>
          <a:endParaRPr lang="en-US"/>
        </a:p>
      </dgm:t>
    </dgm:pt>
    <dgm:pt modelId="{2F210938-9A7B-4406-B205-A970C7B1190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/>
            <a:t>3. DOMAINE FONCTIONNEL</a:t>
          </a:r>
          <a:endParaRPr lang="en-US" dirty="0"/>
        </a:p>
      </dgm:t>
    </dgm:pt>
    <dgm:pt modelId="{E16A7A8C-5307-4D9F-9688-6B8FE66CA630}" type="parTrans" cxnId="{FE126BC7-989A-439F-8638-02DEC3C0CA99}">
      <dgm:prSet/>
      <dgm:spPr/>
      <dgm:t>
        <a:bodyPr/>
        <a:lstStyle/>
        <a:p>
          <a:endParaRPr lang="en-US"/>
        </a:p>
      </dgm:t>
    </dgm:pt>
    <dgm:pt modelId="{1E2D74DD-4B4C-4A60-9ECB-2A283F251B05}" type="sibTrans" cxnId="{FE126BC7-989A-439F-8638-02DEC3C0CA99}">
      <dgm:prSet/>
      <dgm:spPr/>
      <dgm:t>
        <a:bodyPr/>
        <a:lstStyle/>
        <a:p>
          <a:endParaRPr lang="en-US"/>
        </a:p>
      </dgm:t>
    </dgm:pt>
    <dgm:pt modelId="{74C2EADE-70C9-EB45-868B-7569D03D45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/>
            <a:t>4. Le modèle physique de données  </a:t>
          </a:r>
        </a:p>
      </dgm:t>
    </dgm:pt>
    <dgm:pt modelId="{AC241019-766F-E647-8CCB-050D842B31AD}" type="parTrans" cxnId="{8F3BC66B-3FD4-254B-AE0D-10281DC9159B}">
      <dgm:prSet/>
      <dgm:spPr/>
      <dgm:t>
        <a:bodyPr/>
        <a:lstStyle/>
        <a:p>
          <a:endParaRPr lang="fr-FR"/>
        </a:p>
      </dgm:t>
    </dgm:pt>
    <dgm:pt modelId="{9EAAB502-EB40-CC41-A962-378017F55E2C}" type="sibTrans" cxnId="{8F3BC66B-3FD4-254B-AE0D-10281DC9159B}">
      <dgm:prSet/>
      <dgm:spPr/>
      <dgm:t>
        <a:bodyPr/>
        <a:lstStyle/>
        <a:p>
          <a:endParaRPr lang="fr-FR"/>
        </a:p>
      </dgm:t>
    </dgm:pt>
    <dgm:pt modelId="{EB0F8440-56AF-9947-8FAB-323E3369ED1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/>
            <a:t>5. Les composants du système </a:t>
          </a:r>
        </a:p>
      </dgm:t>
    </dgm:pt>
    <dgm:pt modelId="{0B0DE3B1-B089-164F-92FB-AD4FC3757F9B}" type="parTrans" cxnId="{2A8CD409-093C-CD40-96CC-1D4A682DFA96}">
      <dgm:prSet/>
      <dgm:spPr/>
      <dgm:t>
        <a:bodyPr/>
        <a:lstStyle/>
        <a:p>
          <a:endParaRPr lang="fr-FR"/>
        </a:p>
      </dgm:t>
    </dgm:pt>
    <dgm:pt modelId="{6A474D2B-6AC6-8B4B-B2C2-9A64EAF60016}" type="sibTrans" cxnId="{2A8CD409-093C-CD40-96CC-1D4A682DFA96}">
      <dgm:prSet/>
      <dgm:spPr/>
      <dgm:t>
        <a:bodyPr/>
        <a:lstStyle/>
        <a:p>
          <a:endParaRPr lang="fr-FR"/>
        </a:p>
      </dgm:t>
    </dgm:pt>
    <dgm:pt modelId="{4F25A488-AF2F-2C4A-AD63-48D673ADF13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/>
            <a:t>6</a:t>
          </a:r>
          <a:r>
            <a:rPr lang="fr-FR" b="0" dirty="0"/>
            <a:t>. L’architecture de déploiement</a:t>
          </a:r>
        </a:p>
      </dgm:t>
    </dgm:pt>
    <dgm:pt modelId="{C4C3B49A-B2BE-074E-A5A7-58825CF525DF}" type="parTrans" cxnId="{6D2EEB17-1C2D-8A43-8DFB-6AF5EFE84FD4}">
      <dgm:prSet/>
      <dgm:spPr/>
      <dgm:t>
        <a:bodyPr/>
        <a:lstStyle/>
        <a:p>
          <a:endParaRPr lang="fr-FR"/>
        </a:p>
      </dgm:t>
    </dgm:pt>
    <dgm:pt modelId="{52D57576-DF37-1D49-8E83-1BA7FF629F8E}" type="sibTrans" cxnId="{6D2EEB17-1C2D-8A43-8DFB-6AF5EFE84FD4}">
      <dgm:prSet/>
      <dgm:spPr/>
      <dgm:t>
        <a:bodyPr/>
        <a:lstStyle/>
        <a:p>
          <a:endParaRPr lang="fr-FR"/>
        </a:p>
      </dgm:t>
    </dgm:pt>
    <dgm:pt modelId="{A5EBC350-DA37-4BA2-9612-259D5328FFE6}" type="pres">
      <dgm:prSet presAssocID="{286C183D-7172-453D-AF66-A9EE520CED90}" presName="root" presStyleCnt="0">
        <dgm:presLayoutVars>
          <dgm:dir/>
          <dgm:resizeHandles val="exact"/>
        </dgm:presLayoutVars>
      </dgm:prSet>
      <dgm:spPr/>
    </dgm:pt>
    <dgm:pt modelId="{9C33EE38-AB58-4CC8-85CC-4191446C6BF3}" type="pres">
      <dgm:prSet presAssocID="{F88CC883-F01D-4FB0-89B2-1F7336C7C6BB}" presName="compNode" presStyleCnt="0"/>
      <dgm:spPr/>
    </dgm:pt>
    <dgm:pt modelId="{E306FE21-DFD4-43C3-A6D6-8DFAFF6207EC}" type="pres">
      <dgm:prSet presAssocID="{F88CC883-F01D-4FB0-89B2-1F7336C7C6BB}" presName="iconBgRect" presStyleLbl="bgShp" presStyleIdx="0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8326D8A8-0C80-464F-AD96-8864DC5111FA}" type="pres">
      <dgm:prSet presAssocID="{F88CC883-F01D-4FB0-89B2-1F7336C7C6BB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BC22ADFF-34A6-42DB-B5D4-6F91CA317CF3}" type="pres">
      <dgm:prSet presAssocID="{F88CC883-F01D-4FB0-89B2-1F7336C7C6BB}" presName="spaceRect" presStyleCnt="0"/>
      <dgm:spPr/>
    </dgm:pt>
    <dgm:pt modelId="{A9558DB4-9CDD-4BFC-9A68-CAF6D8361276}" type="pres">
      <dgm:prSet presAssocID="{F88CC883-F01D-4FB0-89B2-1F7336C7C6BB}" presName="textRect" presStyleLbl="revTx" presStyleIdx="0" presStyleCnt="6">
        <dgm:presLayoutVars>
          <dgm:chMax val="1"/>
          <dgm:chPref val="1"/>
        </dgm:presLayoutVars>
      </dgm:prSet>
      <dgm:spPr/>
    </dgm:pt>
    <dgm:pt modelId="{FF25CC3B-A83B-4B23-95C2-819AE35B956C}" type="pres">
      <dgm:prSet presAssocID="{C4A7D2A2-5751-4951-A51D-F3A73DA57EC3}" presName="sibTrans" presStyleCnt="0"/>
      <dgm:spPr/>
    </dgm:pt>
    <dgm:pt modelId="{EDF37923-6C3C-4145-B1E5-2095453F66A1}" type="pres">
      <dgm:prSet presAssocID="{750AF701-9ADC-41B1-ABA3-FC89373A478F}" presName="compNode" presStyleCnt="0"/>
      <dgm:spPr/>
    </dgm:pt>
    <dgm:pt modelId="{193D2F55-9DAB-48F1-9F7C-47D6D94F0EB0}" type="pres">
      <dgm:prSet presAssocID="{750AF701-9ADC-41B1-ABA3-FC89373A478F}" presName="iconBgRect" presStyleLbl="bgShp" presStyleIdx="1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4517EEAE-E120-44E1-B630-CD21574E0753}" type="pres">
      <dgm:prSet presAssocID="{750AF701-9ADC-41B1-ABA3-FC89373A478F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66320248-C169-47E1-8580-4F7B0D771121}" type="pres">
      <dgm:prSet presAssocID="{750AF701-9ADC-41B1-ABA3-FC89373A478F}" presName="spaceRect" presStyleCnt="0"/>
      <dgm:spPr/>
    </dgm:pt>
    <dgm:pt modelId="{9F46D769-C9E5-4803-9466-4BE54BBD6163}" type="pres">
      <dgm:prSet presAssocID="{750AF701-9ADC-41B1-ABA3-FC89373A478F}" presName="textRect" presStyleLbl="revTx" presStyleIdx="1" presStyleCnt="6">
        <dgm:presLayoutVars>
          <dgm:chMax val="1"/>
          <dgm:chPref val="1"/>
        </dgm:presLayoutVars>
      </dgm:prSet>
      <dgm:spPr/>
    </dgm:pt>
    <dgm:pt modelId="{65693E1C-24DD-445F-8D18-EF595900DE99}" type="pres">
      <dgm:prSet presAssocID="{B45AD2AA-8DEA-42B6-9E45-619A764F761C}" presName="sibTrans" presStyleCnt="0"/>
      <dgm:spPr/>
    </dgm:pt>
    <dgm:pt modelId="{BCBBB9DA-3637-4882-8DDE-6C33FD28BC00}" type="pres">
      <dgm:prSet presAssocID="{2F210938-9A7B-4406-B205-A970C7B1190C}" presName="compNode" presStyleCnt="0"/>
      <dgm:spPr/>
    </dgm:pt>
    <dgm:pt modelId="{F820879F-E66D-46A0-BFC5-F4FACD8E4955}" type="pres">
      <dgm:prSet presAssocID="{2F210938-9A7B-4406-B205-A970C7B1190C}" presName="iconBgRect" presStyleLbl="bgShp" presStyleIdx="2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3F884952-DA56-45A1-8979-4EA480D6787F}" type="pres">
      <dgm:prSet presAssocID="{2F210938-9A7B-4406-B205-A970C7B1190C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C17C6EB2-8AD0-4602-BB3C-7DC938C2C204}" type="pres">
      <dgm:prSet presAssocID="{2F210938-9A7B-4406-B205-A970C7B1190C}" presName="spaceRect" presStyleCnt="0"/>
      <dgm:spPr/>
    </dgm:pt>
    <dgm:pt modelId="{FBAB0547-125B-4F32-BB3A-94893AB6D41A}" type="pres">
      <dgm:prSet presAssocID="{2F210938-9A7B-4406-B205-A970C7B1190C}" presName="textRect" presStyleLbl="revTx" presStyleIdx="2" presStyleCnt="6">
        <dgm:presLayoutVars>
          <dgm:chMax val="1"/>
          <dgm:chPref val="1"/>
        </dgm:presLayoutVars>
      </dgm:prSet>
      <dgm:spPr/>
    </dgm:pt>
    <dgm:pt modelId="{EB1CDD03-9AFA-4ADA-87BE-B43FFD2841BA}" type="pres">
      <dgm:prSet presAssocID="{1E2D74DD-4B4C-4A60-9ECB-2A283F251B05}" presName="sibTrans" presStyleCnt="0"/>
      <dgm:spPr/>
    </dgm:pt>
    <dgm:pt modelId="{AC4A8C3D-3F73-4025-8061-E0E2138E89FC}" type="pres">
      <dgm:prSet presAssocID="{74C2EADE-70C9-EB45-868B-7569D03D45AE}" presName="compNode" presStyleCnt="0"/>
      <dgm:spPr/>
    </dgm:pt>
    <dgm:pt modelId="{062946A9-32F1-4095-9E99-79E1E34074AB}" type="pres">
      <dgm:prSet presAssocID="{74C2EADE-70C9-EB45-868B-7569D03D45AE}" presName="iconBgRect" presStyleLbl="bgShp" presStyleIdx="3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0A77A652-4DA5-4D7B-B5C3-E6E74283CA9C}" type="pres">
      <dgm:prSet presAssocID="{74C2EADE-70C9-EB45-868B-7569D03D45AE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ne Arrow: Straight"/>
        </a:ext>
      </dgm:extLst>
    </dgm:pt>
    <dgm:pt modelId="{5045D2A6-047E-46E8-9104-5BC9960808AE}" type="pres">
      <dgm:prSet presAssocID="{74C2EADE-70C9-EB45-868B-7569D03D45AE}" presName="spaceRect" presStyleCnt="0"/>
      <dgm:spPr/>
    </dgm:pt>
    <dgm:pt modelId="{569B0D76-0614-4DE9-AFAB-CB164E4FEA6E}" type="pres">
      <dgm:prSet presAssocID="{74C2EADE-70C9-EB45-868B-7569D03D45AE}" presName="textRect" presStyleLbl="revTx" presStyleIdx="3" presStyleCnt="6">
        <dgm:presLayoutVars>
          <dgm:chMax val="1"/>
          <dgm:chPref val="1"/>
        </dgm:presLayoutVars>
      </dgm:prSet>
      <dgm:spPr/>
    </dgm:pt>
    <dgm:pt modelId="{DD069600-73E8-4846-9CB5-78AC1BCA561D}" type="pres">
      <dgm:prSet presAssocID="{9EAAB502-EB40-CC41-A962-378017F55E2C}" presName="sibTrans" presStyleCnt="0"/>
      <dgm:spPr/>
    </dgm:pt>
    <dgm:pt modelId="{697B346A-DFB7-4C72-B007-BC9D38A70BEE}" type="pres">
      <dgm:prSet presAssocID="{EB0F8440-56AF-9947-8FAB-323E3369ED1C}" presName="compNode" presStyleCnt="0"/>
      <dgm:spPr/>
    </dgm:pt>
    <dgm:pt modelId="{A020D3E3-87D6-457E-BE90-B7E3985DA511}" type="pres">
      <dgm:prSet presAssocID="{EB0F8440-56AF-9947-8FAB-323E3369ED1C}" presName="iconBgRect" presStyleLbl="bgShp" presStyleIdx="4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1AA7B452-AAF4-4550-A9F0-7B80BD7CE30D}" type="pres">
      <dgm:prSet presAssocID="{EB0F8440-56AF-9947-8FAB-323E3369ED1C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A90C8520-9D6B-4426-BBF4-543A51B69509}" type="pres">
      <dgm:prSet presAssocID="{EB0F8440-56AF-9947-8FAB-323E3369ED1C}" presName="spaceRect" presStyleCnt="0"/>
      <dgm:spPr/>
    </dgm:pt>
    <dgm:pt modelId="{7752DB52-B24B-48C9-A03F-9B9FF02D8F72}" type="pres">
      <dgm:prSet presAssocID="{EB0F8440-56AF-9947-8FAB-323E3369ED1C}" presName="textRect" presStyleLbl="revTx" presStyleIdx="4" presStyleCnt="6">
        <dgm:presLayoutVars>
          <dgm:chMax val="1"/>
          <dgm:chPref val="1"/>
        </dgm:presLayoutVars>
      </dgm:prSet>
      <dgm:spPr/>
    </dgm:pt>
    <dgm:pt modelId="{4509B431-2B8B-4494-8EE2-EEB510DCDC33}" type="pres">
      <dgm:prSet presAssocID="{6A474D2B-6AC6-8B4B-B2C2-9A64EAF60016}" presName="sibTrans" presStyleCnt="0"/>
      <dgm:spPr/>
    </dgm:pt>
    <dgm:pt modelId="{F67DF34D-E024-4010-AC2C-F411E86D513D}" type="pres">
      <dgm:prSet presAssocID="{4F25A488-AF2F-2C4A-AD63-48D673ADF130}" presName="compNode" presStyleCnt="0"/>
      <dgm:spPr/>
    </dgm:pt>
    <dgm:pt modelId="{46A86494-DC2F-46FA-B4A6-70E2F438043D}" type="pres">
      <dgm:prSet presAssocID="{4F25A488-AF2F-2C4A-AD63-48D673ADF130}" presName="iconBgRect" presStyleLbl="bgShp" presStyleIdx="5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3750EE1F-2DE0-4027-86E0-5370EFE1CB2C}" type="pres">
      <dgm:prSet presAssocID="{4F25A488-AF2F-2C4A-AD63-48D673ADF130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C6C4F28-DDDF-4F1E-97F4-1B72CDEB49EB}" type="pres">
      <dgm:prSet presAssocID="{4F25A488-AF2F-2C4A-AD63-48D673ADF130}" presName="spaceRect" presStyleCnt="0"/>
      <dgm:spPr/>
    </dgm:pt>
    <dgm:pt modelId="{8C1107B0-3974-4A83-83A6-A78D0EBBE87C}" type="pres">
      <dgm:prSet presAssocID="{4F25A488-AF2F-2C4A-AD63-48D673ADF130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68393401-DAC2-466D-9856-B2C4CA3472C7}" srcId="{286C183D-7172-453D-AF66-A9EE520CED90}" destId="{750AF701-9ADC-41B1-ABA3-FC89373A478F}" srcOrd="1" destOrd="0" parTransId="{27186B63-00B4-4FCA-8DC4-EC3F1C792F20}" sibTransId="{B45AD2AA-8DEA-42B6-9E45-619A764F761C}"/>
    <dgm:cxn modelId="{A423D907-F5E9-714E-A4E5-CABB793DA208}" type="presOf" srcId="{750AF701-9ADC-41B1-ABA3-FC89373A478F}" destId="{9F46D769-C9E5-4803-9466-4BE54BBD6163}" srcOrd="0" destOrd="0" presId="urn:microsoft.com/office/officeart/2018/5/layout/IconLeafLabelList"/>
    <dgm:cxn modelId="{2A8CD409-093C-CD40-96CC-1D4A682DFA96}" srcId="{286C183D-7172-453D-AF66-A9EE520CED90}" destId="{EB0F8440-56AF-9947-8FAB-323E3369ED1C}" srcOrd="4" destOrd="0" parTransId="{0B0DE3B1-B089-164F-92FB-AD4FC3757F9B}" sibTransId="{6A474D2B-6AC6-8B4B-B2C2-9A64EAF60016}"/>
    <dgm:cxn modelId="{6D2EEB17-1C2D-8A43-8DFB-6AF5EFE84FD4}" srcId="{286C183D-7172-453D-AF66-A9EE520CED90}" destId="{4F25A488-AF2F-2C4A-AD63-48D673ADF130}" srcOrd="5" destOrd="0" parTransId="{C4C3B49A-B2BE-074E-A5A7-58825CF525DF}" sibTransId="{52D57576-DF37-1D49-8E83-1BA7FF629F8E}"/>
    <dgm:cxn modelId="{F3670424-C9C8-F847-AAD6-642ED1C90A76}" type="presOf" srcId="{74C2EADE-70C9-EB45-868B-7569D03D45AE}" destId="{569B0D76-0614-4DE9-AFAB-CB164E4FEA6E}" srcOrd="0" destOrd="0" presId="urn:microsoft.com/office/officeart/2018/5/layout/IconLeafLabelList"/>
    <dgm:cxn modelId="{8F3BC66B-3FD4-254B-AE0D-10281DC9159B}" srcId="{286C183D-7172-453D-AF66-A9EE520CED90}" destId="{74C2EADE-70C9-EB45-868B-7569D03D45AE}" srcOrd="3" destOrd="0" parTransId="{AC241019-766F-E647-8CCB-050D842B31AD}" sibTransId="{9EAAB502-EB40-CC41-A962-378017F55E2C}"/>
    <dgm:cxn modelId="{0308858E-90A7-A94E-A79D-2E08539FD066}" type="presOf" srcId="{EB0F8440-56AF-9947-8FAB-323E3369ED1C}" destId="{7752DB52-B24B-48C9-A03F-9B9FF02D8F72}" srcOrd="0" destOrd="0" presId="urn:microsoft.com/office/officeart/2018/5/layout/IconLeafLabelList"/>
    <dgm:cxn modelId="{B1E8E5B1-946C-E842-80F5-9CD9772F6F8D}" type="presOf" srcId="{F88CC883-F01D-4FB0-89B2-1F7336C7C6BB}" destId="{A9558DB4-9CDD-4BFC-9A68-CAF6D8361276}" srcOrd="0" destOrd="0" presId="urn:microsoft.com/office/officeart/2018/5/layout/IconLeafLabelList"/>
    <dgm:cxn modelId="{5ABF28C5-7148-AA44-BAFE-970623C7A90F}" type="presOf" srcId="{286C183D-7172-453D-AF66-A9EE520CED90}" destId="{A5EBC350-DA37-4BA2-9612-259D5328FFE6}" srcOrd="0" destOrd="0" presId="urn:microsoft.com/office/officeart/2018/5/layout/IconLeafLabelList"/>
    <dgm:cxn modelId="{FE126BC7-989A-439F-8638-02DEC3C0CA99}" srcId="{286C183D-7172-453D-AF66-A9EE520CED90}" destId="{2F210938-9A7B-4406-B205-A970C7B1190C}" srcOrd="2" destOrd="0" parTransId="{E16A7A8C-5307-4D9F-9688-6B8FE66CA630}" sibTransId="{1E2D74DD-4B4C-4A60-9ECB-2A283F251B05}"/>
    <dgm:cxn modelId="{FD867DCC-2349-4261-9E75-903175B8D771}" srcId="{286C183D-7172-453D-AF66-A9EE520CED90}" destId="{F88CC883-F01D-4FB0-89B2-1F7336C7C6BB}" srcOrd="0" destOrd="0" parTransId="{BE213979-98C4-4195-8907-023967DF4CEA}" sibTransId="{C4A7D2A2-5751-4951-A51D-F3A73DA57EC3}"/>
    <dgm:cxn modelId="{066E58D2-4772-314F-95B1-9C05794A35F9}" type="presOf" srcId="{4F25A488-AF2F-2C4A-AD63-48D673ADF130}" destId="{8C1107B0-3974-4A83-83A6-A78D0EBBE87C}" srcOrd="0" destOrd="0" presId="urn:microsoft.com/office/officeart/2018/5/layout/IconLeafLabelList"/>
    <dgm:cxn modelId="{97EB26DD-16AF-7347-B5D2-E51FE9AF5111}" type="presOf" srcId="{2F210938-9A7B-4406-B205-A970C7B1190C}" destId="{FBAB0547-125B-4F32-BB3A-94893AB6D41A}" srcOrd="0" destOrd="0" presId="urn:microsoft.com/office/officeart/2018/5/layout/IconLeafLabelList"/>
    <dgm:cxn modelId="{A5042BA3-4DF6-834C-8A75-6FD7D54EB57F}" type="presParOf" srcId="{A5EBC350-DA37-4BA2-9612-259D5328FFE6}" destId="{9C33EE38-AB58-4CC8-85CC-4191446C6BF3}" srcOrd="0" destOrd="0" presId="urn:microsoft.com/office/officeart/2018/5/layout/IconLeafLabelList"/>
    <dgm:cxn modelId="{7BC4E0FD-CE50-0049-870B-0A4FAEE41786}" type="presParOf" srcId="{9C33EE38-AB58-4CC8-85CC-4191446C6BF3}" destId="{E306FE21-DFD4-43C3-A6D6-8DFAFF6207EC}" srcOrd="0" destOrd="0" presId="urn:microsoft.com/office/officeart/2018/5/layout/IconLeafLabelList"/>
    <dgm:cxn modelId="{7C4C9E43-5886-E648-9C85-8144635B51D1}" type="presParOf" srcId="{9C33EE38-AB58-4CC8-85CC-4191446C6BF3}" destId="{8326D8A8-0C80-464F-AD96-8864DC5111FA}" srcOrd="1" destOrd="0" presId="urn:microsoft.com/office/officeart/2018/5/layout/IconLeafLabelList"/>
    <dgm:cxn modelId="{9F27BD4D-EF1A-EA4C-BE02-8376BD745BA7}" type="presParOf" srcId="{9C33EE38-AB58-4CC8-85CC-4191446C6BF3}" destId="{BC22ADFF-34A6-42DB-B5D4-6F91CA317CF3}" srcOrd="2" destOrd="0" presId="urn:microsoft.com/office/officeart/2018/5/layout/IconLeafLabelList"/>
    <dgm:cxn modelId="{1626B476-E41C-894E-BDD0-505F4E5F46DF}" type="presParOf" srcId="{9C33EE38-AB58-4CC8-85CC-4191446C6BF3}" destId="{A9558DB4-9CDD-4BFC-9A68-CAF6D8361276}" srcOrd="3" destOrd="0" presId="urn:microsoft.com/office/officeart/2018/5/layout/IconLeafLabelList"/>
    <dgm:cxn modelId="{B1603A1F-6F66-F04C-894E-0E08D4A5D906}" type="presParOf" srcId="{A5EBC350-DA37-4BA2-9612-259D5328FFE6}" destId="{FF25CC3B-A83B-4B23-95C2-819AE35B956C}" srcOrd="1" destOrd="0" presId="urn:microsoft.com/office/officeart/2018/5/layout/IconLeafLabelList"/>
    <dgm:cxn modelId="{42B89D45-B6CE-084C-861D-AF56665F3CF3}" type="presParOf" srcId="{A5EBC350-DA37-4BA2-9612-259D5328FFE6}" destId="{EDF37923-6C3C-4145-B1E5-2095453F66A1}" srcOrd="2" destOrd="0" presId="urn:microsoft.com/office/officeart/2018/5/layout/IconLeafLabelList"/>
    <dgm:cxn modelId="{4E3AEE89-397B-2A4D-A84B-402FAA6C72E0}" type="presParOf" srcId="{EDF37923-6C3C-4145-B1E5-2095453F66A1}" destId="{193D2F55-9DAB-48F1-9F7C-47D6D94F0EB0}" srcOrd="0" destOrd="0" presId="urn:microsoft.com/office/officeart/2018/5/layout/IconLeafLabelList"/>
    <dgm:cxn modelId="{15774FCC-6B0B-784D-8F06-409C153DF475}" type="presParOf" srcId="{EDF37923-6C3C-4145-B1E5-2095453F66A1}" destId="{4517EEAE-E120-44E1-B630-CD21574E0753}" srcOrd="1" destOrd="0" presId="urn:microsoft.com/office/officeart/2018/5/layout/IconLeafLabelList"/>
    <dgm:cxn modelId="{69540A3A-D56A-D847-83FF-FAE4ACFA35DD}" type="presParOf" srcId="{EDF37923-6C3C-4145-B1E5-2095453F66A1}" destId="{66320248-C169-47E1-8580-4F7B0D771121}" srcOrd="2" destOrd="0" presId="urn:microsoft.com/office/officeart/2018/5/layout/IconLeafLabelList"/>
    <dgm:cxn modelId="{9203D545-CD6D-7D4F-978B-CDD7BDCA570E}" type="presParOf" srcId="{EDF37923-6C3C-4145-B1E5-2095453F66A1}" destId="{9F46D769-C9E5-4803-9466-4BE54BBD6163}" srcOrd="3" destOrd="0" presId="urn:microsoft.com/office/officeart/2018/5/layout/IconLeafLabelList"/>
    <dgm:cxn modelId="{6B31CAC0-3AA1-1F4B-90F3-7261DA47E7A3}" type="presParOf" srcId="{A5EBC350-DA37-4BA2-9612-259D5328FFE6}" destId="{65693E1C-24DD-445F-8D18-EF595900DE99}" srcOrd="3" destOrd="0" presId="urn:microsoft.com/office/officeart/2018/5/layout/IconLeafLabelList"/>
    <dgm:cxn modelId="{99CBEC23-2B29-9C42-BAFC-C7F244C1E15A}" type="presParOf" srcId="{A5EBC350-DA37-4BA2-9612-259D5328FFE6}" destId="{BCBBB9DA-3637-4882-8DDE-6C33FD28BC00}" srcOrd="4" destOrd="0" presId="urn:microsoft.com/office/officeart/2018/5/layout/IconLeafLabelList"/>
    <dgm:cxn modelId="{F418E1CA-C33D-B848-8C9A-D4A0A502ACB3}" type="presParOf" srcId="{BCBBB9DA-3637-4882-8DDE-6C33FD28BC00}" destId="{F820879F-E66D-46A0-BFC5-F4FACD8E4955}" srcOrd="0" destOrd="0" presId="urn:microsoft.com/office/officeart/2018/5/layout/IconLeafLabelList"/>
    <dgm:cxn modelId="{77BB351D-E248-D64C-8F0D-F9C5D04AC47D}" type="presParOf" srcId="{BCBBB9DA-3637-4882-8DDE-6C33FD28BC00}" destId="{3F884952-DA56-45A1-8979-4EA480D6787F}" srcOrd="1" destOrd="0" presId="urn:microsoft.com/office/officeart/2018/5/layout/IconLeafLabelList"/>
    <dgm:cxn modelId="{18FEE24D-7811-4444-A91E-488A2BC69A90}" type="presParOf" srcId="{BCBBB9DA-3637-4882-8DDE-6C33FD28BC00}" destId="{C17C6EB2-8AD0-4602-BB3C-7DC938C2C204}" srcOrd="2" destOrd="0" presId="urn:microsoft.com/office/officeart/2018/5/layout/IconLeafLabelList"/>
    <dgm:cxn modelId="{BBA74D04-E3C4-8B40-BCD4-3DF0EA2937D3}" type="presParOf" srcId="{BCBBB9DA-3637-4882-8DDE-6C33FD28BC00}" destId="{FBAB0547-125B-4F32-BB3A-94893AB6D41A}" srcOrd="3" destOrd="0" presId="urn:microsoft.com/office/officeart/2018/5/layout/IconLeafLabelList"/>
    <dgm:cxn modelId="{50B6EDB2-7F05-F446-8050-86ED52692B52}" type="presParOf" srcId="{A5EBC350-DA37-4BA2-9612-259D5328FFE6}" destId="{EB1CDD03-9AFA-4ADA-87BE-B43FFD2841BA}" srcOrd="5" destOrd="0" presId="urn:microsoft.com/office/officeart/2018/5/layout/IconLeafLabelList"/>
    <dgm:cxn modelId="{78277C08-82D4-864E-A59B-FA6664ECE24F}" type="presParOf" srcId="{A5EBC350-DA37-4BA2-9612-259D5328FFE6}" destId="{AC4A8C3D-3F73-4025-8061-E0E2138E89FC}" srcOrd="6" destOrd="0" presId="urn:microsoft.com/office/officeart/2018/5/layout/IconLeafLabelList"/>
    <dgm:cxn modelId="{8A181A22-3908-8B4C-B93E-09F6C0C732E4}" type="presParOf" srcId="{AC4A8C3D-3F73-4025-8061-E0E2138E89FC}" destId="{062946A9-32F1-4095-9E99-79E1E34074AB}" srcOrd="0" destOrd="0" presId="urn:microsoft.com/office/officeart/2018/5/layout/IconLeafLabelList"/>
    <dgm:cxn modelId="{AEA4FA97-E6C2-C24B-8CD5-57BB8C2E4E84}" type="presParOf" srcId="{AC4A8C3D-3F73-4025-8061-E0E2138E89FC}" destId="{0A77A652-4DA5-4D7B-B5C3-E6E74283CA9C}" srcOrd="1" destOrd="0" presId="urn:microsoft.com/office/officeart/2018/5/layout/IconLeafLabelList"/>
    <dgm:cxn modelId="{D38C103B-C988-9B47-9C43-D2EC6075A734}" type="presParOf" srcId="{AC4A8C3D-3F73-4025-8061-E0E2138E89FC}" destId="{5045D2A6-047E-46E8-9104-5BC9960808AE}" srcOrd="2" destOrd="0" presId="urn:microsoft.com/office/officeart/2018/5/layout/IconLeafLabelList"/>
    <dgm:cxn modelId="{20AD448B-56CE-D34F-893C-6E209C495F96}" type="presParOf" srcId="{AC4A8C3D-3F73-4025-8061-E0E2138E89FC}" destId="{569B0D76-0614-4DE9-AFAB-CB164E4FEA6E}" srcOrd="3" destOrd="0" presId="urn:microsoft.com/office/officeart/2018/5/layout/IconLeafLabelList"/>
    <dgm:cxn modelId="{4C5222E4-1A85-E34A-A575-7D9DEE981D96}" type="presParOf" srcId="{A5EBC350-DA37-4BA2-9612-259D5328FFE6}" destId="{DD069600-73E8-4846-9CB5-78AC1BCA561D}" srcOrd="7" destOrd="0" presId="urn:microsoft.com/office/officeart/2018/5/layout/IconLeafLabelList"/>
    <dgm:cxn modelId="{B92E9841-97CB-FA44-B025-8BA90225B25B}" type="presParOf" srcId="{A5EBC350-DA37-4BA2-9612-259D5328FFE6}" destId="{697B346A-DFB7-4C72-B007-BC9D38A70BEE}" srcOrd="8" destOrd="0" presId="urn:microsoft.com/office/officeart/2018/5/layout/IconLeafLabelList"/>
    <dgm:cxn modelId="{8B106755-22B3-7440-B5EC-B0E89BE4F988}" type="presParOf" srcId="{697B346A-DFB7-4C72-B007-BC9D38A70BEE}" destId="{A020D3E3-87D6-457E-BE90-B7E3985DA511}" srcOrd="0" destOrd="0" presId="urn:microsoft.com/office/officeart/2018/5/layout/IconLeafLabelList"/>
    <dgm:cxn modelId="{0D3DDB27-543C-8244-A826-78A170F6CFA7}" type="presParOf" srcId="{697B346A-DFB7-4C72-B007-BC9D38A70BEE}" destId="{1AA7B452-AAF4-4550-A9F0-7B80BD7CE30D}" srcOrd="1" destOrd="0" presId="urn:microsoft.com/office/officeart/2018/5/layout/IconLeafLabelList"/>
    <dgm:cxn modelId="{E7644D98-9502-2B4A-BF0F-8844E64A13E3}" type="presParOf" srcId="{697B346A-DFB7-4C72-B007-BC9D38A70BEE}" destId="{A90C8520-9D6B-4426-BBF4-543A51B69509}" srcOrd="2" destOrd="0" presId="urn:microsoft.com/office/officeart/2018/5/layout/IconLeafLabelList"/>
    <dgm:cxn modelId="{7F75BF9D-8FEC-0B4E-8430-201260D2E466}" type="presParOf" srcId="{697B346A-DFB7-4C72-B007-BC9D38A70BEE}" destId="{7752DB52-B24B-48C9-A03F-9B9FF02D8F72}" srcOrd="3" destOrd="0" presId="urn:microsoft.com/office/officeart/2018/5/layout/IconLeafLabelList"/>
    <dgm:cxn modelId="{7853CFCC-FFFE-2A4E-AE9F-4C071762B51B}" type="presParOf" srcId="{A5EBC350-DA37-4BA2-9612-259D5328FFE6}" destId="{4509B431-2B8B-4494-8EE2-EEB510DCDC33}" srcOrd="9" destOrd="0" presId="urn:microsoft.com/office/officeart/2018/5/layout/IconLeafLabelList"/>
    <dgm:cxn modelId="{5E1F2D98-26BB-A844-A699-97E536F4A884}" type="presParOf" srcId="{A5EBC350-DA37-4BA2-9612-259D5328FFE6}" destId="{F67DF34D-E024-4010-AC2C-F411E86D513D}" srcOrd="10" destOrd="0" presId="urn:microsoft.com/office/officeart/2018/5/layout/IconLeafLabelList"/>
    <dgm:cxn modelId="{80103C89-3B86-1E4B-A2AC-05EA3BB3FCC0}" type="presParOf" srcId="{F67DF34D-E024-4010-AC2C-F411E86D513D}" destId="{46A86494-DC2F-46FA-B4A6-70E2F438043D}" srcOrd="0" destOrd="0" presId="urn:microsoft.com/office/officeart/2018/5/layout/IconLeafLabelList"/>
    <dgm:cxn modelId="{D5A999AF-3298-8843-8AA8-6B04B7730FB5}" type="presParOf" srcId="{F67DF34D-E024-4010-AC2C-F411E86D513D}" destId="{3750EE1F-2DE0-4027-86E0-5370EFE1CB2C}" srcOrd="1" destOrd="0" presId="urn:microsoft.com/office/officeart/2018/5/layout/IconLeafLabelList"/>
    <dgm:cxn modelId="{67BF10F5-1C18-A741-A213-638A6F3AD467}" type="presParOf" srcId="{F67DF34D-E024-4010-AC2C-F411E86D513D}" destId="{5C6C4F28-DDDF-4F1E-97F4-1B72CDEB49EB}" srcOrd="2" destOrd="0" presId="urn:microsoft.com/office/officeart/2018/5/layout/IconLeafLabelList"/>
    <dgm:cxn modelId="{50B72A7B-7E08-C442-AC5B-8FD32700D17A}" type="presParOf" srcId="{F67DF34D-E024-4010-AC2C-F411E86D513D}" destId="{8C1107B0-3974-4A83-83A6-A78D0EBBE87C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06FE21-DFD4-43C3-A6D6-8DFAFF6207EC}">
      <dsp:nvSpPr>
        <dsp:cNvPr id="0" name=""/>
        <dsp:cNvSpPr/>
      </dsp:nvSpPr>
      <dsp:spPr>
        <a:xfrm>
          <a:off x="1131482" y="795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26D8A8-0C80-464F-AD96-8864DC5111FA}">
      <dsp:nvSpPr>
        <dsp:cNvPr id="0" name=""/>
        <dsp:cNvSpPr/>
      </dsp:nvSpPr>
      <dsp:spPr>
        <a:xfrm>
          <a:off x="1353371" y="222684"/>
          <a:ext cx="597392" cy="5973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558DB4-9CDD-4BFC-9A68-CAF6D8361276}">
      <dsp:nvSpPr>
        <dsp:cNvPr id="0" name=""/>
        <dsp:cNvSpPr/>
      </dsp:nvSpPr>
      <dsp:spPr>
        <a:xfrm>
          <a:off x="798649" y="1366264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/>
            <a:t>1. Votre entreprise : contexte et besoins</a:t>
          </a:r>
          <a:endParaRPr lang="en-US" sz="1400" kern="1200"/>
        </a:p>
      </dsp:txBody>
      <dsp:txXfrm>
        <a:off x="798649" y="1366264"/>
        <a:ext cx="1706835" cy="682734"/>
      </dsp:txXfrm>
    </dsp:sp>
    <dsp:sp modelId="{193D2F55-9DAB-48F1-9F7C-47D6D94F0EB0}">
      <dsp:nvSpPr>
        <dsp:cNvPr id="0" name=""/>
        <dsp:cNvSpPr/>
      </dsp:nvSpPr>
      <dsp:spPr>
        <a:xfrm>
          <a:off x="3137015" y="795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17EEAE-E120-44E1-B630-CD21574E0753}">
      <dsp:nvSpPr>
        <dsp:cNvPr id="0" name=""/>
        <dsp:cNvSpPr/>
      </dsp:nvSpPr>
      <dsp:spPr>
        <a:xfrm>
          <a:off x="3358903" y="222684"/>
          <a:ext cx="597392" cy="59739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46D769-C9E5-4803-9466-4BE54BBD6163}">
      <dsp:nvSpPr>
        <dsp:cNvPr id="0" name=""/>
        <dsp:cNvSpPr/>
      </dsp:nvSpPr>
      <dsp:spPr>
        <a:xfrm>
          <a:off x="2804182" y="1366264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 dirty="0"/>
            <a:t>2. Solution fonctionnelle proposée</a:t>
          </a:r>
          <a:endParaRPr lang="en-US" sz="1400" kern="1200" dirty="0"/>
        </a:p>
      </dsp:txBody>
      <dsp:txXfrm>
        <a:off x="2804182" y="1366264"/>
        <a:ext cx="1706835" cy="682734"/>
      </dsp:txXfrm>
    </dsp:sp>
    <dsp:sp modelId="{F820879F-E66D-46A0-BFC5-F4FACD8E4955}">
      <dsp:nvSpPr>
        <dsp:cNvPr id="0" name=""/>
        <dsp:cNvSpPr/>
      </dsp:nvSpPr>
      <dsp:spPr>
        <a:xfrm>
          <a:off x="5142547" y="795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884952-DA56-45A1-8979-4EA480D6787F}">
      <dsp:nvSpPr>
        <dsp:cNvPr id="0" name=""/>
        <dsp:cNvSpPr/>
      </dsp:nvSpPr>
      <dsp:spPr>
        <a:xfrm>
          <a:off x="5364435" y="222684"/>
          <a:ext cx="597392" cy="59739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AB0547-125B-4F32-BB3A-94893AB6D41A}">
      <dsp:nvSpPr>
        <dsp:cNvPr id="0" name=""/>
        <dsp:cNvSpPr/>
      </dsp:nvSpPr>
      <dsp:spPr>
        <a:xfrm>
          <a:off x="4809714" y="1366264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 dirty="0"/>
            <a:t>3. DOMAINE FONCTIONNEL</a:t>
          </a:r>
          <a:endParaRPr lang="en-US" sz="1400" kern="1200" dirty="0"/>
        </a:p>
      </dsp:txBody>
      <dsp:txXfrm>
        <a:off x="4809714" y="1366264"/>
        <a:ext cx="1706835" cy="682734"/>
      </dsp:txXfrm>
    </dsp:sp>
    <dsp:sp modelId="{062946A9-32F1-4095-9E99-79E1E34074AB}">
      <dsp:nvSpPr>
        <dsp:cNvPr id="0" name=""/>
        <dsp:cNvSpPr/>
      </dsp:nvSpPr>
      <dsp:spPr>
        <a:xfrm>
          <a:off x="1131482" y="2475707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77A652-4DA5-4D7B-B5C3-E6E74283CA9C}">
      <dsp:nvSpPr>
        <dsp:cNvPr id="0" name=""/>
        <dsp:cNvSpPr/>
      </dsp:nvSpPr>
      <dsp:spPr>
        <a:xfrm>
          <a:off x="1353371" y="2697596"/>
          <a:ext cx="597392" cy="59739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9B0D76-0614-4DE9-AFAB-CB164E4FEA6E}">
      <dsp:nvSpPr>
        <dsp:cNvPr id="0" name=""/>
        <dsp:cNvSpPr/>
      </dsp:nvSpPr>
      <dsp:spPr>
        <a:xfrm>
          <a:off x="798649" y="3841176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 dirty="0"/>
            <a:t>4. Le modèle physique de données  </a:t>
          </a:r>
        </a:p>
      </dsp:txBody>
      <dsp:txXfrm>
        <a:off x="798649" y="3841176"/>
        <a:ext cx="1706835" cy="682734"/>
      </dsp:txXfrm>
    </dsp:sp>
    <dsp:sp modelId="{A020D3E3-87D6-457E-BE90-B7E3985DA511}">
      <dsp:nvSpPr>
        <dsp:cNvPr id="0" name=""/>
        <dsp:cNvSpPr/>
      </dsp:nvSpPr>
      <dsp:spPr>
        <a:xfrm>
          <a:off x="3137015" y="2475707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A7B452-AAF4-4550-A9F0-7B80BD7CE30D}">
      <dsp:nvSpPr>
        <dsp:cNvPr id="0" name=""/>
        <dsp:cNvSpPr/>
      </dsp:nvSpPr>
      <dsp:spPr>
        <a:xfrm>
          <a:off x="3358903" y="2697596"/>
          <a:ext cx="597392" cy="59739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52DB52-B24B-48C9-A03F-9B9FF02D8F72}">
      <dsp:nvSpPr>
        <dsp:cNvPr id="0" name=""/>
        <dsp:cNvSpPr/>
      </dsp:nvSpPr>
      <dsp:spPr>
        <a:xfrm>
          <a:off x="2804182" y="3841176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 dirty="0"/>
            <a:t>5. Les composants du système </a:t>
          </a:r>
        </a:p>
      </dsp:txBody>
      <dsp:txXfrm>
        <a:off x="2804182" y="3841176"/>
        <a:ext cx="1706835" cy="682734"/>
      </dsp:txXfrm>
    </dsp:sp>
    <dsp:sp modelId="{46A86494-DC2F-46FA-B4A6-70E2F438043D}">
      <dsp:nvSpPr>
        <dsp:cNvPr id="0" name=""/>
        <dsp:cNvSpPr/>
      </dsp:nvSpPr>
      <dsp:spPr>
        <a:xfrm>
          <a:off x="5142547" y="2475707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50EE1F-2DE0-4027-86E0-5370EFE1CB2C}">
      <dsp:nvSpPr>
        <dsp:cNvPr id="0" name=""/>
        <dsp:cNvSpPr/>
      </dsp:nvSpPr>
      <dsp:spPr>
        <a:xfrm>
          <a:off x="5364435" y="2697596"/>
          <a:ext cx="597392" cy="597392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1107B0-3974-4A83-83A6-A78D0EBBE87C}">
      <dsp:nvSpPr>
        <dsp:cNvPr id="0" name=""/>
        <dsp:cNvSpPr/>
      </dsp:nvSpPr>
      <dsp:spPr>
        <a:xfrm>
          <a:off x="4809714" y="3841176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 dirty="0"/>
            <a:t>6</a:t>
          </a:r>
          <a:r>
            <a:rPr lang="fr-FR" sz="1400" b="0" kern="1200" dirty="0"/>
            <a:t>. L’architecture de déploiement</a:t>
          </a:r>
        </a:p>
      </dsp:txBody>
      <dsp:txXfrm>
        <a:off x="4809714" y="3841176"/>
        <a:ext cx="1706835" cy="6827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svg>
</file>

<file path=ppt/media/image12.png>
</file>

<file path=ppt/media/image13.svg>
</file>

<file path=ppt/media/image14.tiff>
</file>

<file path=ppt/media/image15.tiff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8247EA-79D6-A048-8FB4-902F13FF8754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A26E7-0089-1B43-BCDB-59E03B2B89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1439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8542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5674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2827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8201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7119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1596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2178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1753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94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25D9FD-6647-1F45-BFA7-BB635B950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E8B90E4-B470-CF4A-A16C-0B6DA7B4A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85B9A2-D58F-DB47-B2AE-A53E1D03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C00437-AFFA-BC4F-8C11-72F5DE3D5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2913F1B-E475-B442-8E09-CE18B597E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8454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1AE8F-6FCF-3E4D-810B-6486BADC9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98D4EE7-E078-514B-B960-E85B8B75DA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C17CC73-32CA-CC47-B8CA-DB2981D02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5A758A-5A74-6749-A6BE-B12EF0BE6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68486A-F613-4942-A70E-E9F261129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87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5208EAE-9FC9-C64D-9260-1CAFE15F26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865B8A4-5A99-6A49-8121-D9137F93B0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C73E40-FE21-CB4F-A926-592612F82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2B15CB-8E3D-BB4C-AD17-59FF6CD2A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6BB5AD-C5F5-4A4A-B033-603A03835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53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69AF4F-EE10-6A48-8788-95A2C5746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CACAF7A-0334-CB41-A691-70CF0C424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DB63E9-D470-9B44-BE82-66931EF5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A5E4D-A7A8-6B4D-B65A-299FCE6E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CFB111-A169-CE48-9329-D52A93857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693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824EA4-6B0B-FA4D-B4E7-0D2A3F25E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2D4D8CE-2BFD-D343-B125-46CF0425D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4C610F-AFB0-BA4F-A5CF-9AA7832F6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A1DBCB1-88B7-994F-8A4F-1B7A28886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F3539F-8704-F445-AAF6-2677C33D8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65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FD0898-D77A-F94E-8D82-5FBFB6BC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16F0D8-BF80-DC49-A277-ED43BAEBEF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8BC693-F809-2E4F-806C-6A23280443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E972B0E-F19F-F447-8537-4022D651D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74B3E76-55A4-0F44-AFF5-304BDCDF7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07D58E8-AEF3-B549-9AC2-984CE6FB1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5283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BA3F69-51AC-0640-997C-69A2CDBC9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F34DBC2-3080-564C-9476-5510C89BE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61438A-7F8B-974A-BDDB-54A288C0E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4C8AEA8-CE2D-F842-9261-81B4B2AC95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EF982A3-78C5-1843-A11F-505A93CDFC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BBA0CD6-8B8C-244E-9107-3908F3290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F8A6269-1F8B-8542-A31B-8844F05E4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DE2F7A3-63AF-FE46-B908-A20C323BA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6630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ED33C1-B30B-DD42-BFD8-3E2AA4C61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041D7D8-5DC0-AF4F-B5CA-7D72FCDEE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31ABE2-10CC-CF46-B5BF-D76FEC7B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D5F2F16-D39D-6343-A962-BBF2C137B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908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A0C1B13-8288-F445-9FFA-61A443132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7B4CE57-DA76-F846-BCB0-2A5388745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A0FC3DB-DFFB-BC42-B887-DDD9D5B0C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08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1A7F0E-5301-3648-A8F6-D01E831E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F0E635-B530-6648-A1E6-C0BAD019E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888E3D-AF98-6945-9A6C-1DE35CC34F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87765B8-9051-7C44-B1E4-6AFA10DAA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466B75C-B19C-C244-AE49-B0628B617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F06A5AB-2879-6F45-892C-21A447D36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966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D7A6F7-4F06-B24C-A4AF-F58190243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3565B07-A798-E14B-BA50-C5B4B12B2B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326C99D-1059-9E48-84F1-CF6DCE78E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52DEFAB-ACAB-2D4D-9C3B-6DC5F0D2A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9A45741-905F-2345-9178-EBBCF2365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E3107C5-C364-A442-9E0B-2FAE2BD4C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0322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043B3C0-57A9-2249-AE5D-61360E13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1ED86D8-3460-D44F-B482-F08EA351E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141EC0-EB1D-2645-9986-805EBE6325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68495-052E-A84A-8C29-E108B76B2809}" type="datetimeFigureOut">
              <a:rPr lang="fr-FR" smtClean="0"/>
              <a:t>19/02/2019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3B7944-4A23-0841-BE16-509F4A5694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887487-8A0E-9742-A4FE-7919F6610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5213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g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hyperlink" Target="https://github.com/Maximedu13/Analysez-les-besoins-de-votre-client-pour-son-groupe-de-pizzeria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886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E04526-CA41-1C4D-9C1B-50145000A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altLang="fr-FR" b="1">
                <a:solidFill>
                  <a:srgbClr val="FFFFFF"/>
                </a:solidFill>
                <a:latin typeface="Heiti TC Medium" pitchFamily="2" charset="-128"/>
                <a:ea typeface="Heiti TC Medium" pitchFamily="2" charset="-128"/>
                <a:cs typeface="Brush Script MT" panose="03060802040406070304" pitchFamily="66" charset="-122"/>
              </a:rPr>
              <a:t>OC Pizza</a:t>
            </a:r>
          </a:p>
          <a:p>
            <a:pPr algn="r"/>
            <a:endParaRPr lang="fr-FR">
              <a:solidFill>
                <a:srgbClr val="FFFFFF"/>
              </a:solidFill>
            </a:endParaRPr>
          </a:p>
        </p:txBody>
      </p:sp>
      <p:pic>
        <p:nvPicPr>
          <p:cNvPr id="8" name="Espace réservé du contenu 3">
            <a:extLst>
              <a:ext uri="{FF2B5EF4-FFF2-40B4-BE49-F238E27FC236}">
                <a16:creationId xmlns:a16="http://schemas.microsoft.com/office/drawing/2014/main" id="{AF2D4D6B-A7F5-C845-A6E5-41243F879A60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/>
          </a:blip>
          <a:srcRect t="21882" r="1" b="19927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4E75652-9960-497F-92B9-DD9303BA0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fr-FR" sz="2400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Projet 6 Openclassrooms : </a:t>
            </a:r>
            <a:r>
              <a:rPr lang="fr-FR" sz="2400" b="1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Concevez la solution technique d’un système de gestion de pizzeria</a:t>
            </a:r>
          </a:p>
          <a:p>
            <a:pPr marL="0" indent="0">
              <a:buNone/>
            </a:pPr>
            <a:endParaRPr lang="fr-FR" sz="2400" dirty="0">
              <a:solidFill>
                <a:srgbClr val="FFFFFF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  <a:p>
            <a:r>
              <a:rPr lang="fr-FR" sz="2400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Document (PowerPoint) de la solution fonctionnelle et technique retenue</a:t>
            </a:r>
            <a:endParaRPr lang="en-US" sz="2400" dirty="0">
              <a:solidFill>
                <a:srgbClr val="FFFFFF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3361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27DEDD2B-A8B6-814B-AF7D-38F6CC024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56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3482" y="3113618"/>
            <a:ext cx="6897171" cy="183091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7400" dirty="0">
                <a:solidFill>
                  <a:srgbClr val="FFFFFF"/>
                </a:solidFill>
              </a:rPr>
              <a:t>4. </a:t>
            </a:r>
            <a:r>
              <a:rPr lang="fr-FR" sz="8000" dirty="0"/>
              <a:t>Le modèle physique de données  </a:t>
            </a:r>
            <a:br>
              <a:rPr lang="fr-FR" sz="8000" dirty="0"/>
            </a:br>
            <a:br>
              <a:rPr lang="fr-FR" sz="8000" dirty="0"/>
            </a:br>
            <a:br>
              <a:rPr lang="fr-FR" sz="8000" dirty="0"/>
            </a:b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235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F24DC944-3693-9E47-B664-8713B1913D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1793239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5082" y="4111628"/>
            <a:ext cx="6897171" cy="183091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7400" dirty="0">
                <a:solidFill>
                  <a:srgbClr val="FFFFFF"/>
                </a:solidFill>
              </a:rPr>
              <a:t>5. </a:t>
            </a:r>
            <a:r>
              <a:rPr lang="fr-FR" sz="8000" dirty="0"/>
              <a:t>Les composants du système </a:t>
            </a:r>
            <a:br>
              <a:rPr lang="fr-FR" sz="8000" dirty="0"/>
            </a:br>
            <a:br>
              <a:rPr lang="fr-FR" sz="8000" dirty="0"/>
            </a:br>
            <a:br>
              <a:rPr lang="fr-FR" sz="8000" dirty="0"/>
            </a:br>
            <a:br>
              <a:rPr lang="fr-FR" sz="8000" dirty="0"/>
            </a:b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42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38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CC96B97-A35F-4F4B-93E8-72C996FBC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853" y="643467"/>
            <a:ext cx="986029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825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1750109-3B91-4506-B997-0CD8E35A1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65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72D8D1B-59F6-4FF3-8547-9BBB6129F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5921CC15-2886-2443-8EEB-FA3A71B49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49" y="1142515"/>
            <a:ext cx="3122143" cy="1477557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14044C96-7CFD-44DB-A579-D77B0D37C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5998" y="487090"/>
            <a:ext cx="3588174" cy="27810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5C63A24A-5841-E947-8C41-87303254C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3518" y="1126933"/>
            <a:ext cx="3252903" cy="151575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8FC8C21F-9484-4A71-ABFA-6C10682FA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77A6F05-595A-9248-8718-A2F5649F8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4351" y="3748194"/>
            <a:ext cx="1081338" cy="2471631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2C444748-5A8D-4B53-89FE-42B455DFA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5618" y="487090"/>
            <a:ext cx="3588171" cy="589788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175A9074-1163-9448-9382-06799D368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005336" y="650497"/>
            <a:ext cx="2005583" cy="5571066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F4FFA271-A10A-4AC3-8F06-E3313A197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502" y="3603670"/>
            <a:ext cx="3601167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B7EC4CEC-2690-0F48-AC3B-4C5346F907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3518" y="4234987"/>
            <a:ext cx="3252903" cy="150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866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2015" y="4572000"/>
            <a:ext cx="6897171" cy="183091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7400" dirty="0">
                <a:solidFill>
                  <a:srgbClr val="FFFFFF"/>
                </a:solidFill>
              </a:rPr>
              <a:t>6. </a:t>
            </a:r>
            <a:r>
              <a:rPr lang="fr-FR" sz="8000" dirty="0"/>
              <a:t>L’architecture de déploiement</a:t>
            </a:r>
            <a:br>
              <a:rPr lang="fr-FR" sz="8000" dirty="0"/>
            </a:br>
            <a:br>
              <a:rPr lang="fr-FR" sz="8000" dirty="0"/>
            </a:br>
            <a:br>
              <a:rPr lang="fr-FR" sz="8000" dirty="0"/>
            </a:br>
            <a:br>
              <a:rPr lang="fr-FR" sz="8000" dirty="0"/>
            </a:br>
            <a:br>
              <a:rPr lang="fr-FR" sz="8000" dirty="0"/>
            </a:b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9831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DE370588-8054-FD40-87D8-ED03CE485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14755"/>
            <a:ext cx="12192000" cy="6828489"/>
          </a:xfrm>
        </p:spPr>
      </p:pic>
    </p:spTree>
    <p:extLst>
      <p:ext uri="{BB962C8B-B14F-4D97-AF65-F5344CB8AC3E}">
        <p14:creationId xmlns:p14="http://schemas.microsoft.com/office/powerpoint/2010/main" val="3443131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91FED3-2FAD-1641-90AA-1A63223B6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B09731-D165-2245-995F-DB6D268B5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0"/>
            <a:r>
              <a:rPr lang="fr-FR" b="1" dirty="0"/>
              <a:t>remise EN CONTEXTE, APRES AVOIR REALISE LE PROJET NOUS PASSONS AU SUJET TEXHNIQUE, POUR PLUS DE DETAILS =&gt; LIEN PROJET 4</a:t>
            </a:r>
            <a:endParaRPr lang="fr-FR" dirty="0"/>
          </a:p>
          <a:p>
            <a:pPr lvl="0"/>
            <a:r>
              <a:rPr lang="fr-FR" b="1" dirty="0"/>
              <a:t>Lien dossier fonctionnel GitHub</a:t>
            </a:r>
            <a:endParaRPr lang="fr-FR" dirty="0"/>
          </a:p>
          <a:p>
            <a:pPr lvl="0"/>
            <a:r>
              <a:rPr lang="fr-FR" b="1" dirty="0"/>
              <a:t>MPD </a:t>
            </a:r>
            <a:endParaRPr lang="fr-FR" dirty="0"/>
          </a:p>
          <a:p>
            <a:pPr lvl="0"/>
            <a:r>
              <a:rPr lang="fr-FR" b="1" dirty="0"/>
              <a:t>DIAGRAMME DE CLASSE =&gt; EXPLIQUER. </a:t>
            </a:r>
            <a:endParaRPr lang="fr-FR" dirty="0"/>
          </a:p>
          <a:p>
            <a:pPr lvl="0"/>
            <a:r>
              <a:rPr lang="fr-FR" b="1" dirty="0"/>
              <a:t>DIAGRAMME DE COMPOSANTS =&gt; EXPLIQUER, PK CES PROTOCOLES LA</a:t>
            </a:r>
            <a:endParaRPr lang="fr-FR" dirty="0"/>
          </a:p>
          <a:p>
            <a:pPr lvl="0"/>
            <a:r>
              <a:rPr lang="fr-FR" b="1" dirty="0"/>
              <a:t>DIAGRAMME DE DEPLOIEMENT = PAREIL</a:t>
            </a:r>
            <a:endParaRPr lang="fr-FR" dirty="0"/>
          </a:p>
          <a:p>
            <a:pPr lvl="0"/>
            <a:r>
              <a:rPr lang="fr-FR" b="1" dirty="0"/>
              <a:t>ENVIRONNEMENT DE DEPLOIEMENT =&gt; SERVEURS DEBIAN, </a:t>
            </a:r>
            <a:endParaRPr lang="fr-FR" dirty="0"/>
          </a:p>
          <a:p>
            <a:pPr lvl="0"/>
            <a:r>
              <a:rPr lang="fr-FR" b="1" dirty="0"/>
              <a:t>BASE DE DONNEES , PK CELLE LA. MYSQL</a:t>
            </a:r>
            <a:endParaRPr lang="fr-FR" dirty="0"/>
          </a:p>
          <a:p>
            <a:pPr lvl="0"/>
            <a:r>
              <a:rPr lang="fr-FR" b="1" dirty="0"/>
              <a:t>FRONT END =&gt; QUELLE VERSION DE NAVIGATEUR, IE 56 EX, html </a:t>
            </a:r>
            <a:r>
              <a:rPr lang="fr-FR" b="1" dirty="0" err="1"/>
              <a:t>css</a:t>
            </a:r>
            <a:r>
              <a:rPr lang="fr-FR" b="1" dirty="0"/>
              <a:t> </a:t>
            </a:r>
            <a:r>
              <a:rPr lang="fr-FR" b="1" dirty="0" err="1"/>
              <a:t>javascript</a:t>
            </a:r>
            <a:r>
              <a:rPr lang="fr-FR" b="1" dirty="0"/>
              <a:t> </a:t>
            </a:r>
            <a:endParaRPr lang="fr-FR" dirty="0"/>
          </a:p>
          <a:p>
            <a:pPr lvl="0"/>
            <a:r>
              <a:rPr lang="fr-FR" b="1" dirty="0"/>
              <a:t>BACKEND = &gt; DJANGO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2420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AC947B-83A2-CF44-B944-B82B21CC3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fr-FR" sz="2600">
                <a:solidFill>
                  <a:srgbClr val="FFFFFF"/>
                </a:solidFill>
              </a:rPr>
              <a:t>Sommaire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D360BF09-F56A-4563-87CF-2F6EEFCBEF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9240744"/>
              </p:ext>
            </p:extLst>
          </p:nvPr>
        </p:nvGraphicFramePr>
        <p:xfrm>
          <a:off x="4038600" y="1166648"/>
          <a:ext cx="7315200" cy="4524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287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7400">
                <a:solidFill>
                  <a:srgbClr val="FFFFFF"/>
                </a:solidFill>
              </a:rPr>
              <a:t>1. Votre entreprise : contexte et besoins</a:t>
            </a:r>
          </a:p>
          <a:p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303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839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du contexte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3" r="1" b="1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107504-3874-1346-8730-1A70E84EC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321732"/>
            <a:ext cx="4329798" cy="6214534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Votre entreprise « OC Pizza » est une jeune chaine de pizzerias spécialisée dans la vente de pizzas à livrer ou  à emporter.</a:t>
            </a:r>
          </a:p>
          <a:p>
            <a:pPr marL="0" indent="0">
              <a:buNone/>
            </a:pPr>
            <a:endParaRPr lang="fr-FR" sz="2400" dirty="0">
              <a:solidFill>
                <a:srgbClr val="FFFFFF"/>
              </a:solidFill>
              <a:latin typeface="American Typewriter" panose="02090604020004020304" pitchFamily="18" charset="77"/>
              <a:ea typeface="Heiti TC Medium" pitchFamily="2" charset="-128"/>
            </a:endParaRPr>
          </a:p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Vous comptez déjà cinq commerces.</a:t>
            </a:r>
          </a:p>
          <a:p>
            <a:pPr marL="0" indent="0">
              <a:buNone/>
            </a:pPr>
            <a:endParaRPr lang="fr-FR" sz="2400" dirty="0">
              <a:solidFill>
                <a:srgbClr val="FFFFFF"/>
              </a:solidFill>
              <a:latin typeface="American Typewriter" panose="02090604020004020304" pitchFamily="18" charset="77"/>
              <a:ea typeface="Heiti TC Medium" pitchFamily="2" charset="-128"/>
            </a:endParaRPr>
          </a:p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Vous prévoyez d’en ouvrir trois de plus au minimum d'ici fin 2019 et cela au vu de sa bonne rentabilité.</a:t>
            </a:r>
          </a:p>
          <a:p>
            <a:pPr marL="0" indent="0">
              <a:buNone/>
            </a:pPr>
            <a:endParaRPr lang="fr-FR" sz="1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979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F4C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1AE8E3-B097-9841-B3DA-2B7AEFCF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des besoins attendus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8D6422-F19C-204B-860C-FA5F416E29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41" r="1" b="11724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4268E6-23A8-6241-A133-75B8C0A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321732"/>
            <a:ext cx="4329798" cy="6214534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Votre client doit pouvoir :</a:t>
            </a:r>
          </a:p>
          <a:p>
            <a:pPr lvl="1">
              <a:buFont typeface="Wingdings" pitchFamily="2" charset="2"/>
              <a:buChar char="q"/>
            </a:pPr>
            <a:r>
              <a:rPr lang="fr-FR" dirty="0">
                <a:solidFill>
                  <a:srgbClr val="FFFFFF"/>
                </a:solidFill>
                <a:latin typeface="American Typewriter" panose="02090604020004020304" pitchFamily="18" charset="77"/>
              </a:rPr>
              <a:t>passer sa commande en ligne, en plus de la prise de commande par téléphone ou sur place.</a:t>
            </a:r>
          </a:p>
          <a:p>
            <a:pPr lvl="1">
              <a:buFont typeface="Wingdings" pitchFamily="2" charset="2"/>
              <a:buChar char="q"/>
            </a:pPr>
            <a:endParaRPr lang="fr-FR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dirty="0">
                <a:solidFill>
                  <a:srgbClr val="FFFFFF"/>
                </a:solidFill>
                <a:latin typeface="American Typewriter" panose="02090604020004020304" pitchFamily="18" charset="77"/>
              </a:rPr>
              <a:t>payer en ligne sa commande s’il le souhaitent – sinon, il paiera directement à la livraison.</a:t>
            </a:r>
          </a:p>
          <a:p>
            <a:pPr lvl="1">
              <a:buFont typeface="Wingdings" pitchFamily="2" charset="2"/>
              <a:buChar char="q"/>
            </a:pPr>
            <a:endParaRPr lang="fr-FR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dirty="0">
                <a:solidFill>
                  <a:srgbClr val="FFFFFF"/>
                </a:solidFill>
                <a:latin typeface="American Typewriter" panose="02090604020004020304" pitchFamily="18" charset="77"/>
              </a:rPr>
              <a:t>modifier ou annuler sa commande tant que celle-ci n’a pas été préparée</a:t>
            </a:r>
          </a:p>
        </p:txBody>
      </p:sp>
    </p:spTree>
    <p:extLst>
      <p:ext uri="{BB962C8B-B14F-4D97-AF65-F5344CB8AC3E}">
        <p14:creationId xmlns:p14="http://schemas.microsoft.com/office/powerpoint/2010/main" val="4237584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F4C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1AE8E3-B097-9841-B3DA-2B7AEFCF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des besoins attendus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8D6422-F19C-204B-860C-FA5F416E29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41" r="1" b="11724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4268E6-23A8-6241-A133-75B8C0A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4" y="863599"/>
            <a:ext cx="4329799" cy="4114801"/>
          </a:xfrm>
        </p:spPr>
        <p:txBody>
          <a:bodyPr anchor="ctr">
            <a:noAutofit/>
          </a:bodyPr>
          <a:lstStyle/>
          <a:p>
            <a:pPr>
              <a:buFont typeface="Wingdings" pitchFamily="2" charset="2"/>
              <a:buChar char="Ø"/>
            </a:pPr>
            <a:endParaRPr lang="fr-FR" sz="20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>
              <a:buFont typeface="Wingdings" pitchFamily="2" charset="2"/>
              <a:buChar char="Ø"/>
            </a:pPr>
            <a:r>
              <a:rPr lang="fr-FR" sz="20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Votre équipe doit pouvoir :</a:t>
            </a:r>
          </a:p>
          <a:p>
            <a:pPr>
              <a:buFont typeface="Wingdings" pitchFamily="2" charset="2"/>
              <a:buChar char="Ø"/>
            </a:pPr>
            <a:endParaRPr lang="fr-FR" sz="20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être plus efficace dans la gestion des commandes, de leur réception à leur livraison en passant par leur préparation.</a:t>
            </a:r>
          </a:p>
          <a:p>
            <a:pPr lvl="1">
              <a:buFont typeface="Wingdings" pitchFamily="2" charset="2"/>
              <a:buChar char="q"/>
            </a:pPr>
            <a:endParaRPr lang="fr-FR" sz="20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de suivre en temps réel les commandes passées et en préparation.</a:t>
            </a:r>
          </a:p>
          <a:p>
            <a:pPr lvl="1">
              <a:buFont typeface="Wingdings" pitchFamily="2" charset="2"/>
              <a:buChar char="q"/>
            </a:pPr>
            <a:endParaRPr lang="fr-FR" sz="20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de suivre en temps réel le stock d’ingrédients restants pour savoir quelles pizzas sont encore réalisables.</a:t>
            </a:r>
          </a:p>
          <a:p>
            <a:pPr>
              <a:buFont typeface="Wingdings" pitchFamily="2" charset="2"/>
              <a:buChar char="Ø"/>
            </a:pPr>
            <a:endParaRPr lang="fr-FR" sz="20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92145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7400" dirty="0">
                <a:solidFill>
                  <a:srgbClr val="FFFFFF"/>
                </a:solidFill>
              </a:rPr>
              <a:t>2. </a:t>
            </a:r>
            <a:r>
              <a:rPr lang="fr-FR" sz="8000" dirty="0"/>
              <a:t>Solution fonctionnelle proposée</a:t>
            </a:r>
            <a:br>
              <a:rPr lang="fr-FR" sz="8000" dirty="0"/>
            </a:b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031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3F5614A-6A9C-48F0-85BC-09841FCE6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CF2A979-E71C-4EA1-B57D-2EB296ACA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D93E73B7-67CC-48E5-A9D6-937777F9C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4F58DDA-5B59-43D6-AF14-A36680B682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D1D7FEDC-D24C-4217-BCB5-275E8CB8E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A07B5B36-307E-4446-B73F-2CF1163CF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D3617AE-AE06-47F9-A22C-8F5C62CC7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567A7003-1BA0-4ABD-89BD-1454C4D45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4FFCC04-D786-473F-BDFD-5627B9086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04CFA20C-56F2-4D17-9415-21F712742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0AEA6A8E-98BF-4F45-A88C-D90B87292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6CEF053-5EE3-4643-BF95-8D1D872E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65895AA-E903-4216-8E64-76D1CCB99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6D2B8D8F-8AE8-4506-917C-A715DFFABA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883B72C1-EA0F-4D75-98AB-25647A9DC2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6F92BAE7-79E9-45D0-9B66-68C0FF298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2F51D638-913F-4B57-9003-0D3294AE0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4C577BFC-FD98-4488-A6F0-8725341BC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A689AF81-C483-4B5F-B3BE-0360D2310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C0963D4E-6FFC-4078-A9A4-043CD751EB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66B35982-34BE-434E-827B-672E45674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420A6D6-F580-42D3-8FA2-2E39070D7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3893141"/>
            <a:ext cx="8845667" cy="1771275"/>
            <a:chOff x="1669293" y="3893141"/>
            <a:chExt cx="8845667" cy="1771275"/>
          </a:xfrm>
        </p:grpSpPr>
        <p:sp>
          <p:nvSpPr>
            <p:cNvPr id="38" name="Isosceles Triangle 39">
              <a:extLst>
                <a:ext uri="{FF2B5EF4-FFF2-40B4-BE49-F238E27FC236}">
                  <a16:creationId xmlns:a16="http://schemas.microsoft.com/office/drawing/2014/main" id="{C0D07B3D-1236-4075-91E7-202154420E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30CF57F-9D93-4A22-86D3-92C2CAB1DB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3893141"/>
              <a:ext cx="8845667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AEE2B0C7-BDBB-4142-A613-5A274C5FA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3181" y="3952825"/>
            <a:ext cx="8672295" cy="159036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</a:rPr>
              <a:t>La solution a été présentée lors du projet 4 « Analysez les besoins de votre client pour son groupe de pizzerias ». Elle est consultable via le lien suivant : </a:t>
            </a:r>
            <a:r>
              <a:rPr lang="fr-FR" sz="2000" u="sng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https://github.com/Maximedu13/Analysez-les-besoins-de-votre-client-pour-son-groupe-de-pizzerias</a:t>
            </a:r>
            <a:br>
              <a:rPr lang="fr-FR" sz="2000" dirty="0"/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066DFE4-80C9-4046-9B58-FBA6095A0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7138" y="1174794"/>
            <a:ext cx="8841196" cy="26327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B211AFD-BEFA-B844-9457-C0F7C5795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5427" y="1264505"/>
            <a:ext cx="1991372" cy="2458485"/>
          </a:xfrm>
          <a:prstGeom prst="rect">
            <a:avLst/>
          </a:prstGeom>
          <a:ln w="12700">
            <a:noFill/>
          </a:ln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40446F4-CEA5-C949-95A6-505250A55A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69125" y="1264505"/>
            <a:ext cx="2237221" cy="2458485"/>
          </a:xfrm>
          <a:prstGeom prst="rect">
            <a:avLst/>
          </a:prstGeom>
          <a:ln w="12700">
            <a:noFill/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AAA8F45-A8CC-EF47-8F4F-B9B416EA82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1080" y="1689418"/>
            <a:ext cx="2834640" cy="1608658"/>
          </a:xfrm>
          <a:prstGeom prst="rect">
            <a:avLst/>
          </a:prstGeom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1107976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400" dirty="0">
                <a:solidFill>
                  <a:srgbClr val="FFFFFF"/>
                </a:solidFill>
              </a:rPr>
              <a:t>3. </a:t>
            </a:r>
            <a:r>
              <a:rPr lang="fr-FR" sz="8000" dirty="0">
                <a:solidFill>
                  <a:srgbClr val="FFFFFF"/>
                </a:solidFill>
              </a:rPr>
              <a:t>Domaine fonctionnel</a:t>
            </a:r>
            <a:br>
              <a:rPr lang="fr-FR" sz="8000" dirty="0"/>
            </a:br>
            <a:br>
              <a:rPr lang="fr-FR" sz="8000" dirty="0"/>
            </a:b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4359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350</Words>
  <Application>Microsoft Macintosh PowerPoint</Application>
  <PresentationFormat>Grand écran</PresentationFormat>
  <Paragraphs>59</Paragraphs>
  <Slides>18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6" baseType="lpstr">
      <vt:lpstr>Heiti TC Medium</vt:lpstr>
      <vt:lpstr>American Typewriter</vt:lpstr>
      <vt:lpstr>Arial</vt:lpstr>
      <vt:lpstr>Calibri</vt:lpstr>
      <vt:lpstr>Calibri Light</vt:lpstr>
      <vt:lpstr>Lucida Calligraphy</vt:lpstr>
      <vt:lpstr>Wingdings</vt:lpstr>
      <vt:lpstr>Thème Office</vt:lpstr>
      <vt:lpstr>OC Pizza </vt:lpstr>
      <vt:lpstr>Sommaire</vt:lpstr>
      <vt:lpstr>1. Votre entreprise : contexte et besoins </vt:lpstr>
      <vt:lpstr>Rappel du contexte</vt:lpstr>
      <vt:lpstr>Rappel des besoins attendus</vt:lpstr>
      <vt:lpstr>Rappel des besoins attendus</vt:lpstr>
      <vt:lpstr>2. Solution fonctionnelle proposée </vt:lpstr>
      <vt:lpstr>La solution a été présentée lors du projet 4 « Analysez les besoins de votre client pour son groupe de pizzerias ». Elle est consultable via le lien suivant : https://github.com/Maximedu13/Analysez-les-besoins-de-votre-client-pour-son-groupe-de-pizzerias </vt:lpstr>
      <vt:lpstr>3. Domaine fonctionnel  </vt:lpstr>
      <vt:lpstr>Présentation PowerPoint</vt:lpstr>
      <vt:lpstr>4. Le modèle physique de données     </vt:lpstr>
      <vt:lpstr>Présentation PowerPoint</vt:lpstr>
      <vt:lpstr>5. Les composants du système     </vt:lpstr>
      <vt:lpstr>Présentation PowerPoint</vt:lpstr>
      <vt:lpstr>Présentation PowerPoint</vt:lpstr>
      <vt:lpstr>6. L’architecture de déploiement     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 Pizza </dc:title>
  <dc:creator>Maxime J</dc:creator>
  <cp:lastModifiedBy>Maxime J</cp:lastModifiedBy>
  <cp:revision>5</cp:revision>
  <dcterms:created xsi:type="dcterms:W3CDTF">2019-02-09T09:51:12Z</dcterms:created>
  <dcterms:modified xsi:type="dcterms:W3CDTF">2019-02-19T16:08:28Z</dcterms:modified>
</cp:coreProperties>
</file>